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6" r:id="rId9"/>
    <p:sldId id="270" r:id="rId10"/>
    <p:sldId id="272" r:id="rId11"/>
    <p:sldId id="263" r:id="rId12"/>
    <p:sldId id="274" r:id="rId13"/>
    <p:sldId id="279" r:id="rId14"/>
    <p:sldId id="280" r:id="rId15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67DB56-D7C1-46E3-9411-77FF58A95CF6}" v="2" dt="2024-01-24T03:16:06.37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 r15" userId="4c77910d56f838e0" providerId="LiveId" clId="{7B67DB56-D7C1-46E3-9411-77FF58A95CF6}"/>
    <pc:docChg chg="custSel modSld">
      <pc:chgData name="saha r15" userId="4c77910d56f838e0" providerId="LiveId" clId="{7B67DB56-D7C1-46E3-9411-77FF58A95CF6}" dt="2024-01-24T03:16:34.355" v="41" actId="688"/>
      <pc:docMkLst>
        <pc:docMk/>
      </pc:docMkLst>
      <pc:sldChg chg="addSp delSp modSp mod">
        <pc:chgData name="saha r15" userId="4c77910d56f838e0" providerId="LiveId" clId="{7B67DB56-D7C1-46E3-9411-77FF58A95CF6}" dt="2024-01-24T03:15:03.308" v="32" actId="1076"/>
        <pc:sldMkLst>
          <pc:docMk/>
          <pc:sldMk cId="0" sldId="257"/>
        </pc:sldMkLst>
        <pc:spChg chg="mod">
          <ac:chgData name="saha r15" userId="4c77910d56f838e0" providerId="LiveId" clId="{7B67DB56-D7C1-46E3-9411-77FF58A95CF6}" dt="2024-01-24T03:14:28.677" v="16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saha r15" userId="4c77910d56f838e0" providerId="LiveId" clId="{7B67DB56-D7C1-46E3-9411-77FF58A95CF6}" dt="2024-01-24T03:14:03.373" v="7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saha r15" userId="4c77910d56f838e0" providerId="LiveId" clId="{7B67DB56-D7C1-46E3-9411-77FF58A95CF6}" dt="2024-01-24T03:13:53.872" v="5" actId="1076"/>
          <ac:spMkLst>
            <pc:docMk/>
            <pc:sldMk cId="0" sldId="257"/>
            <ac:spMk id="5" creationId="{00000000-0000-0000-0000-000000000000}"/>
          </ac:spMkLst>
        </pc:spChg>
        <pc:spChg chg="del mod">
          <ac:chgData name="saha r15" userId="4c77910d56f838e0" providerId="LiveId" clId="{7B67DB56-D7C1-46E3-9411-77FF58A95CF6}" dt="2024-01-24T03:14:47.322" v="23" actId="478"/>
          <ac:spMkLst>
            <pc:docMk/>
            <pc:sldMk cId="0" sldId="257"/>
            <ac:spMk id="6" creationId="{00000000-0000-0000-0000-000000000000}"/>
          </ac:spMkLst>
        </pc:spChg>
        <pc:spChg chg="del mod">
          <ac:chgData name="saha r15" userId="4c77910d56f838e0" providerId="LiveId" clId="{7B67DB56-D7C1-46E3-9411-77FF58A95CF6}" dt="2024-01-24T03:14:47.322" v="25"/>
          <ac:spMkLst>
            <pc:docMk/>
            <pc:sldMk cId="0" sldId="257"/>
            <ac:spMk id="7" creationId="{00000000-0000-0000-0000-000000000000}"/>
          </ac:spMkLst>
        </pc:spChg>
        <pc:spChg chg="mod">
          <ac:chgData name="saha r15" userId="4c77910d56f838e0" providerId="LiveId" clId="{7B67DB56-D7C1-46E3-9411-77FF58A95CF6}" dt="2024-01-24T03:13:58.771" v="6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saha r15" userId="4c77910d56f838e0" providerId="LiveId" clId="{7B67DB56-D7C1-46E3-9411-77FF58A95CF6}" dt="2024-01-24T03:14:12.767" v="10" actId="1076"/>
          <ac:spMkLst>
            <pc:docMk/>
            <pc:sldMk cId="0" sldId="257"/>
            <ac:spMk id="9" creationId="{00000000-0000-0000-0000-000000000000}"/>
          </ac:spMkLst>
        </pc:spChg>
        <pc:spChg chg="add del mod">
          <ac:chgData name="saha r15" userId="4c77910d56f838e0" providerId="LiveId" clId="{7B67DB56-D7C1-46E3-9411-77FF58A95CF6}" dt="2024-01-24T03:13:43.312" v="3" actId="478"/>
          <ac:spMkLst>
            <pc:docMk/>
            <pc:sldMk cId="0" sldId="257"/>
            <ac:spMk id="12" creationId="{2FC0E6C3-8C6D-F4DA-7C2D-B494998250E0}"/>
          </ac:spMkLst>
        </pc:spChg>
        <pc:picChg chg="add mod">
          <ac:chgData name="saha r15" userId="4c77910d56f838e0" providerId="LiveId" clId="{7B67DB56-D7C1-46E3-9411-77FF58A95CF6}" dt="2024-01-24T03:15:03.308" v="32" actId="1076"/>
          <ac:picMkLst>
            <pc:docMk/>
            <pc:sldMk cId="0" sldId="257"/>
            <ac:picMk id="11" creationId="{B920F992-1962-0B2A-8FA0-14234EFBB664}"/>
          </ac:picMkLst>
        </pc:picChg>
      </pc:sldChg>
      <pc:sldChg chg="modSp mod">
        <pc:chgData name="saha r15" userId="4c77910d56f838e0" providerId="LiveId" clId="{7B67DB56-D7C1-46E3-9411-77FF58A95CF6}" dt="2024-01-24T03:15:11.231" v="33" actId="1076"/>
        <pc:sldMkLst>
          <pc:docMk/>
          <pc:sldMk cId="0" sldId="258"/>
        </pc:sldMkLst>
        <pc:grpChg chg="mod">
          <ac:chgData name="saha r15" userId="4c77910d56f838e0" providerId="LiveId" clId="{7B67DB56-D7C1-46E3-9411-77FF58A95CF6}" dt="2024-01-24T03:15:11.231" v="33" actId="1076"/>
          <ac:grpSpMkLst>
            <pc:docMk/>
            <pc:sldMk cId="0" sldId="258"/>
            <ac:grpSpMk id="2" creationId="{00000000-0000-0000-0000-000000000000}"/>
          </ac:grpSpMkLst>
        </pc:grpChg>
      </pc:sldChg>
      <pc:sldChg chg="addSp delSp modSp mod">
        <pc:chgData name="saha r15" userId="4c77910d56f838e0" providerId="LiveId" clId="{7B67DB56-D7C1-46E3-9411-77FF58A95CF6}" dt="2024-01-24T03:16:34.355" v="41" actId="688"/>
        <pc:sldMkLst>
          <pc:docMk/>
          <pc:sldMk cId="0" sldId="259"/>
        </pc:sldMkLst>
        <pc:spChg chg="add del mod">
          <ac:chgData name="saha r15" userId="4c77910d56f838e0" providerId="LiveId" clId="{7B67DB56-D7C1-46E3-9411-77FF58A95CF6}" dt="2024-01-24T03:16:18.298" v="38" actId="478"/>
          <ac:spMkLst>
            <pc:docMk/>
            <pc:sldMk cId="0" sldId="259"/>
            <ac:spMk id="10" creationId="{4A1B85AB-04A0-CED0-27E5-1186E44FFFEC}"/>
          </ac:spMkLst>
        </pc:spChg>
        <pc:picChg chg="add mod">
          <ac:chgData name="saha r15" userId="4c77910d56f838e0" providerId="LiveId" clId="{7B67DB56-D7C1-46E3-9411-77FF58A95CF6}" dt="2024-01-24T03:16:34.355" v="41" actId="688"/>
          <ac:picMkLst>
            <pc:docMk/>
            <pc:sldMk cId="0" sldId="259"/>
            <ac:picMk id="9" creationId="{9AB7B51F-254A-7BAC-9B7F-FB9432484D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000D3-77B0-4290-A225-D9824284B380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9DA59-FD16-43BF-BD70-AA7116C020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70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9DA59-FD16-43BF-BD70-AA7116C020B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72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9180" y="0"/>
            <a:ext cx="13858725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7002" y="0"/>
            <a:ext cx="13850997" cy="1012912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90000" y="1694999"/>
            <a:ext cx="10048875" cy="6715125"/>
          </a:xfrm>
          <a:custGeom>
            <a:avLst/>
            <a:gdLst/>
            <a:ahLst/>
            <a:cxnLst/>
            <a:rect l="l" t="t" r="r" b="b"/>
            <a:pathLst>
              <a:path w="10048875" h="6715125">
                <a:moveTo>
                  <a:pt x="0" y="6715124"/>
                </a:moveTo>
                <a:lnTo>
                  <a:pt x="0" y="0"/>
                </a:lnTo>
                <a:lnTo>
                  <a:pt x="10048874" y="0"/>
                </a:lnTo>
                <a:lnTo>
                  <a:pt x="10048874" y="6715124"/>
                </a:lnTo>
                <a:lnTo>
                  <a:pt x="0" y="6715124"/>
                </a:lnTo>
                <a:close/>
              </a:path>
            </a:pathLst>
          </a:custGeom>
          <a:solidFill>
            <a:srgbClr val="8F8169">
              <a:alpha val="862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9296" y="2211939"/>
            <a:ext cx="8332470" cy="394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770000" y="1622500"/>
            <a:ext cx="2657475" cy="8664575"/>
          </a:xfrm>
          <a:custGeom>
            <a:avLst/>
            <a:gdLst/>
            <a:ahLst/>
            <a:cxnLst/>
            <a:rect l="l" t="t" r="r" b="b"/>
            <a:pathLst>
              <a:path w="2657475" h="8664575">
                <a:moveTo>
                  <a:pt x="2657475" y="8664498"/>
                </a:moveTo>
                <a:lnTo>
                  <a:pt x="0" y="8664498"/>
                </a:lnTo>
                <a:lnTo>
                  <a:pt x="0" y="0"/>
                </a:lnTo>
                <a:lnTo>
                  <a:pt x="2657475" y="0"/>
                </a:lnTo>
                <a:lnTo>
                  <a:pt x="2657475" y="8664498"/>
                </a:lnTo>
                <a:close/>
              </a:path>
            </a:pathLst>
          </a:custGeom>
          <a:solidFill>
            <a:srgbClr val="8F8169">
              <a:alpha val="73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562499" y="1950000"/>
            <a:ext cx="4542790" cy="2330450"/>
          </a:xfrm>
          <a:custGeom>
            <a:avLst/>
            <a:gdLst/>
            <a:ahLst/>
            <a:cxnLst/>
            <a:rect l="l" t="t" r="r" b="b"/>
            <a:pathLst>
              <a:path w="4542790" h="2330450">
                <a:moveTo>
                  <a:pt x="4542382" y="2329904"/>
                </a:moveTo>
                <a:lnTo>
                  <a:pt x="0" y="2329904"/>
                </a:lnTo>
                <a:lnTo>
                  <a:pt x="0" y="0"/>
                </a:lnTo>
                <a:lnTo>
                  <a:pt x="4542382" y="0"/>
                </a:lnTo>
                <a:lnTo>
                  <a:pt x="4542382" y="2329904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2660015" cy="8740140"/>
          </a:xfrm>
          <a:custGeom>
            <a:avLst/>
            <a:gdLst/>
            <a:ahLst/>
            <a:cxnLst/>
            <a:rect l="l" t="t" r="r" b="b"/>
            <a:pathLst>
              <a:path w="2660015" h="8740140">
                <a:moveTo>
                  <a:pt x="2659856" y="8739932"/>
                </a:moveTo>
                <a:lnTo>
                  <a:pt x="0" y="8739932"/>
                </a:lnTo>
                <a:lnTo>
                  <a:pt x="0" y="0"/>
                </a:lnTo>
                <a:lnTo>
                  <a:pt x="2659856" y="0"/>
                </a:lnTo>
                <a:lnTo>
                  <a:pt x="2659856" y="8739932"/>
                </a:lnTo>
                <a:close/>
              </a:path>
            </a:pathLst>
          </a:custGeom>
          <a:solidFill>
            <a:srgbClr val="8F8169">
              <a:alpha val="73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39999" y="1950000"/>
            <a:ext cx="4542790" cy="2330450"/>
          </a:xfrm>
          <a:custGeom>
            <a:avLst/>
            <a:gdLst/>
            <a:ahLst/>
            <a:cxnLst/>
            <a:rect l="l" t="t" r="r" b="b"/>
            <a:pathLst>
              <a:path w="4542790" h="2330450">
                <a:moveTo>
                  <a:pt x="4542383" y="2329904"/>
                </a:moveTo>
                <a:lnTo>
                  <a:pt x="0" y="2329904"/>
                </a:lnTo>
                <a:lnTo>
                  <a:pt x="0" y="0"/>
                </a:lnTo>
                <a:lnTo>
                  <a:pt x="4542383" y="0"/>
                </a:lnTo>
                <a:lnTo>
                  <a:pt x="4542383" y="2329904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937499" y="2815004"/>
            <a:ext cx="1012190" cy="1152525"/>
          </a:xfrm>
          <a:custGeom>
            <a:avLst/>
            <a:gdLst/>
            <a:ahLst/>
            <a:cxnLst/>
            <a:rect l="l" t="t" r="r" b="b"/>
            <a:pathLst>
              <a:path w="1012189" h="1152525">
                <a:moveTo>
                  <a:pt x="389026" y="490601"/>
                </a:moveTo>
                <a:lnTo>
                  <a:pt x="386016" y="484593"/>
                </a:lnTo>
                <a:lnTo>
                  <a:pt x="379971" y="479983"/>
                </a:lnTo>
                <a:lnTo>
                  <a:pt x="52489" y="292493"/>
                </a:lnTo>
                <a:lnTo>
                  <a:pt x="54991" y="292493"/>
                </a:lnTo>
                <a:lnTo>
                  <a:pt x="57492" y="287489"/>
                </a:lnTo>
                <a:lnTo>
                  <a:pt x="62484" y="284988"/>
                </a:lnTo>
                <a:lnTo>
                  <a:pt x="372465" y="105003"/>
                </a:lnTo>
                <a:lnTo>
                  <a:pt x="377151" y="100393"/>
                </a:lnTo>
                <a:lnTo>
                  <a:pt x="379971" y="94373"/>
                </a:lnTo>
                <a:lnTo>
                  <a:pt x="380911" y="87426"/>
                </a:lnTo>
                <a:lnTo>
                  <a:pt x="379971" y="79997"/>
                </a:lnTo>
                <a:lnTo>
                  <a:pt x="377469" y="75006"/>
                </a:lnTo>
                <a:lnTo>
                  <a:pt x="369963" y="72504"/>
                </a:lnTo>
                <a:lnTo>
                  <a:pt x="364972" y="72504"/>
                </a:lnTo>
                <a:lnTo>
                  <a:pt x="359968" y="72504"/>
                </a:lnTo>
                <a:lnTo>
                  <a:pt x="357466" y="75006"/>
                </a:lnTo>
                <a:lnTo>
                  <a:pt x="44996" y="257492"/>
                </a:lnTo>
                <a:lnTo>
                  <a:pt x="35699" y="263588"/>
                </a:lnTo>
                <a:lnTo>
                  <a:pt x="7378" y="298780"/>
                </a:lnTo>
                <a:lnTo>
                  <a:pt x="0" y="334987"/>
                </a:lnTo>
                <a:lnTo>
                  <a:pt x="0" y="729970"/>
                </a:lnTo>
                <a:lnTo>
                  <a:pt x="7493" y="737463"/>
                </a:lnTo>
                <a:lnTo>
                  <a:pt x="27495" y="737463"/>
                </a:lnTo>
                <a:lnTo>
                  <a:pt x="34988" y="729970"/>
                </a:lnTo>
                <a:lnTo>
                  <a:pt x="34988" y="322491"/>
                </a:lnTo>
                <a:lnTo>
                  <a:pt x="362470" y="509981"/>
                </a:lnTo>
                <a:lnTo>
                  <a:pt x="364972" y="512483"/>
                </a:lnTo>
                <a:lnTo>
                  <a:pt x="374967" y="512483"/>
                </a:lnTo>
                <a:lnTo>
                  <a:pt x="379971" y="509981"/>
                </a:lnTo>
                <a:lnTo>
                  <a:pt x="384962" y="504977"/>
                </a:lnTo>
                <a:lnTo>
                  <a:pt x="388759" y="497560"/>
                </a:lnTo>
                <a:lnTo>
                  <a:pt x="389026" y="490601"/>
                </a:lnTo>
                <a:close/>
              </a:path>
              <a:path w="1012189" h="1152525">
                <a:moveTo>
                  <a:pt x="1012139" y="310426"/>
                </a:moveTo>
                <a:lnTo>
                  <a:pt x="989342" y="271538"/>
                </a:lnTo>
                <a:lnTo>
                  <a:pt x="587552" y="35001"/>
                </a:lnTo>
                <a:lnTo>
                  <a:pt x="539978" y="7505"/>
                </a:lnTo>
                <a:lnTo>
                  <a:pt x="507492" y="0"/>
                </a:lnTo>
                <a:lnTo>
                  <a:pt x="498106" y="469"/>
                </a:lnTo>
                <a:lnTo>
                  <a:pt x="417487" y="42494"/>
                </a:lnTo>
                <a:lnTo>
                  <a:pt x="409041" y="58674"/>
                </a:lnTo>
                <a:lnTo>
                  <a:pt x="409981" y="64998"/>
                </a:lnTo>
                <a:lnTo>
                  <a:pt x="412483" y="69989"/>
                </a:lnTo>
                <a:lnTo>
                  <a:pt x="419989" y="72491"/>
                </a:lnTo>
                <a:lnTo>
                  <a:pt x="434987" y="72491"/>
                </a:lnTo>
                <a:lnTo>
                  <a:pt x="489978" y="39992"/>
                </a:lnTo>
                <a:lnTo>
                  <a:pt x="494982" y="37503"/>
                </a:lnTo>
                <a:lnTo>
                  <a:pt x="502488" y="35001"/>
                </a:lnTo>
                <a:lnTo>
                  <a:pt x="512483" y="35001"/>
                </a:lnTo>
                <a:lnTo>
                  <a:pt x="519976" y="37503"/>
                </a:lnTo>
                <a:lnTo>
                  <a:pt x="524979" y="39992"/>
                </a:lnTo>
                <a:lnTo>
                  <a:pt x="957465" y="287477"/>
                </a:lnTo>
                <a:lnTo>
                  <a:pt x="957478" y="289979"/>
                </a:lnTo>
                <a:lnTo>
                  <a:pt x="959967" y="289979"/>
                </a:lnTo>
                <a:lnTo>
                  <a:pt x="959967" y="292481"/>
                </a:lnTo>
                <a:lnTo>
                  <a:pt x="507479" y="549960"/>
                </a:lnTo>
                <a:lnTo>
                  <a:pt x="442480" y="512457"/>
                </a:lnTo>
                <a:lnTo>
                  <a:pt x="439978" y="509955"/>
                </a:lnTo>
                <a:lnTo>
                  <a:pt x="429983" y="509955"/>
                </a:lnTo>
                <a:lnTo>
                  <a:pt x="422478" y="512457"/>
                </a:lnTo>
                <a:lnTo>
                  <a:pt x="417487" y="519963"/>
                </a:lnTo>
                <a:lnTo>
                  <a:pt x="416547" y="525932"/>
                </a:lnTo>
                <a:lnTo>
                  <a:pt x="417487" y="532142"/>
                </a:lnTo>
                <a:lnTo>
                  <a:pt x="420293" y="537883"/>
                </a:lnTo>
                <a:lnTo>
                  <a:pt x="424980" y="542455"/>
                </a:lnTo>
                <a:lnTo>
                  <a:pt x="489978" y="579958"/>
                </a:lnTo>
                <a:lnTo>
                  <a:pt x="489978" y="1107414"/>
                </a:lnTo>
                <a:lnTo>
                  <a:pt x="52489" y="852436"/>
                </a:lnTo>
                <a:lnTo>
                  <a:pt x="34988" y="824941"/>
                </a:lnTo>
                <a:lnTo>
                  <a:pt x="34988" y="779932"/>
                </a:lnTo>
                <a:lnTo>
                  <a:pt x="27495" y="769937"/>
                </a:lnTo>
                <a:lnTo>
                  <a:pt x="9994" y="769937"/>
                </a:lnTo>
                <a:lnTo>
                  <a:pt x="2489" y="777443"/>
                </a:lnTo>
                <a:lnTo>
                  <a:pt x="2489" y="824941"/>
                </a:lnTo>
                <a:lnTo>
                  <a:pt x="4762" y="842746"/>
                </a:lnTo>
                <a:lnTo>
                  <a:pt x="11239" y="858685"/>
                </a:lnTo>
                <a:lnTo>
                  <a:pt x="21475" y="872744"/>
                </a:lnTo>
                <a:lnTo>
                  <a:pt x="34988" y="884923"/>
                </a:lnTo>
                <a:lnTo>
                  <a:pt x="499986" y="1152410"/>
                </a:lnTo>
                <a:lnTo>
                  <a:pt x="502488" y="1152410"/>
                </a:lnTo>
                <a:lnTo>
                  <a:pt x="514858" y="1152525"/>
                </a:lnTo>
                <a:lnTo>
                  <a:pt x="514985" y="1152410"/>
                </a:lnTo>
                <a:lnTo>
                  <a:pt x="517486" y="1152410"/>
                </a:lnTo>
                <a:lnTo>
                  <a:pt x="597090" y="1107414"/>
                </a:lnTo>
                <a:lnTo>
                  <a:pt x="689978" y="1054912"/>
                </a:lnTo>
                <a:lnTo>
                  <a:pt x="694626" y="1050302"/>
                </a:lnTo>
                <a:lnTo>
                  <a:pt x="697166" y="1044295"/>
                </a:lnTo>
                <a:lnTo>
                  <a:pt x="697357" y="1037336"/>
                </a:lnTo>
                <a:lnTo>
                  <a:pt x="694982" y="1029919"/>
                </a:lnTo>
                <a:lnTo>
                  <a:pt x="692480" y="1024915"/>
                </a:lnTo>
                <a:lnTo>
                  <a:pt x="684974" y="1022413"/>
                </a:lnTo>
                <a:lnTo>
                  <a:pt x="674979" y="1022413"/>
                </a:lnTo>
                <a:lnTo>
                  <a:pt x="669975" y="1024915"/>
                </a:lnTo>
                <a:lnTo>
                  <a:pt x="524979" y="1107414"/>
                </a:lnTo>
                <a:lnTo>
                  <a:pt x="524979" y="579958"/>
                </a:lnTo>
                <a:lnTo>
                  <a:pt x="577989" y="549960"/>
                </a:lnTo>
                <a:lnTo>
                  <a:pt x="979970" y="322478"/>
                </a:lnTo>
                <a:lnTo>
                  <a:pt x="979970" y="829932"/>
                </a:lnTo>
                <a:lnTo>
                  <a:pt x="978992" y="838796"/>
                </a:lnTo>
                <a:lnTo>
                  <a:pt x="975906" y="846493"/>
                </a:lnTo>
                <a:lnTo>
                  <a:pt x="970483" y="852779"/>
                </a:lnTo>
                <a:lnTo>
                  <a:pt x="727481" y="992416"/>
                </a:lnTo>
                <a:lnTo>
                  <a:pt x="722833" y="997026"/>
                </a:lnTo>
                <a:lnTo>
                  <a:pt x="720293" y="1003046"/>
                </a:lnTo>
                <a:lnTo>
                  <a:pt x="720090" y="1009992"/>
                </a:lnTo>
                <a:lnTo>
                  <a:pt x="722477" y="1017422"/>
                </a:lnTo>
                <a:lnTo>
                  <a:pt x="724979" y="1022413"/>
                </a:lnTo>
                <a:lnTo>
                  <a:pt x="732472" y="1024915"/>
                </a:lnTo>
                <a:lnTo>
                  <a:pt x="742480" y="1024915"/>
                </a:lnTo>
                <a:lnTo>
                  <a:pt x="982472" y="887425"/>
                </a:lnTo>
                <a:lnTo>
                  <a:pt x="1012139" y="848017"/>
                </a:lnTo>
                <a:lnTo>
                  <a:pt x="1012139" y="322478"/>
                </a:lnTo>
                <a:lnTo>
                  <a:pt x="1012139" y="3104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9999" y="1950000"/>
            <a:ext cx="4542790" cy="2330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ports_portal_bar_icon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international-journal-of-innovation-and-economic-development/aims-and-scope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530350" y="1699343"/>
            <a:ext cx="8958454" cy="6443109"/>
          </a:xfrm>
          <a:prstGeom prst="rect">
            <a:avLst/>
          </a:prstGeom>
        </p:spPr>
        <p:txBody>
          <a:bodyPr vert="horz" wrap="square" lIns="0" tIns="259079" rIns="0" bIns="0" rtlCol="0">
            <a:spAutoFit/>
          </a:bodyPr>
          <a:lstStyle/>
          <a:p>
            <a:pPr marL="12700" marR="5080">
              <a:lnSpc>
                <a:spcPct val="83200"/>
              </a:lnSpc>
              <a:spcBef>
                <a:spcPts val="2039"/>
              </a:spcBef>
            </a:pPr>
            <a:r>
              <a:rPr lang="en-IN" sz="9650" spc="800" dirty="0"/>
              <a:t>ONLINE SPORTS </a:t>
            </a:r>
            <a:br>
              <a:rPr lang="en-IN" sz="9650" spc="800" dirty="0"/>
            </a:br>
            <a:r>
              <a:rPr lang="en-IN" sz="9650" spc="800" dirty="0"/>
              <a:t>ATTENDANCE </a:t>
            </a:r>
            <a:br>
              <a:rPr lang="en-IN" sz="9650" spc="800" dirty="0"/>
            </a:br>
            <a:r>
              <a:rPr lang="en-IN" sz="9650" spc="800" dirty="0"/>
              <a:t>MANAGEMENT SYSYTEM</a:t>
            </a:r>
            <a:endParaRPr sz="9650" dirty="0"/>
          </a:p>
        </p:txBody>
      </p:sp>
      <p:sp>
        <p:nvSpPr>
          <p:cNvPr id="4" name="object 4"/>
          <p:cNvSpPr/>
          <p:nvPr/>
        </p:nvSpPr>
        <p:spPr>
          <a:xfrm>
            <a:off x="17845000" y="1694998"/>
            <a:ext cx="438150" cy="6715125"/>
          </a:xfrm>
          <a:custGeom>
            <a:avLst/>
            <a:gdLst/>
            <a:ahLst/>
            <a:cxnLst/>
            <a:rect l="l" t="t" r="r" b="b"/>
            <a:pathLst>
              <a:path w="438150" h="6715125">
                <a:moveTo>
                  <a:pt x="0" y="0"/>
                </a:moveTo>
                <a:lnTo>
                  <a:pt x="0" y="6715125"/>
                </a:lnTo>
                <a:lnTo>
                  <a:pt x="438148" y="6715125"/>
                </a:lnTo>
                <a:lnTo>
                  <a:pt x="438148" y="0"/>
                </a:lnTo>
                <a:lnTo>
                  <a:pt x="0" y="0"/>
                </a:lnTo>
                <a:close/>
              </a:path>
            </a:pathLst>
          </a:custGeom>
          <a:solidFill>
            <a:srgbClr val="8F816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65978" y="5915470"/>
            <a:ext cx="8550275" cy="3507740"/>
          </a:xfrm>
          <a:custGeom>
            <a:avLst/>
            <a:gdLst/>
            <a:ahLst/>
            <a:cxnLst/>
            <a:rect l="l" t="t" r="r" b="b"/>
            <a:pathLst>
              <a:path w="8550275" h="3507740">
                <a:moveTo>
                  <a:pt x="8549877" y="3507432"/>
                </a:moveTo>
                <a:lnTo>
                  <a:pt x="0" y="3507432"/>
                </a:lnTo>
                <a:lnTo>
                  <a:pt x="0" y="0"/>
                </a:lnTo>
                <a:lnTo>
                  <a:pt x="8549877" y="0"/>
                </a:lnTo>
                <a:lnTo>
                  <a:pt x="8549877" y="350743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pPr algn="l" rtl="0"/>
            <a:r>
              <a:rPr lang="en-US" sz="32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https:// </a:t>
            </a:r>
            <a:r>
              <a:rPr lang="en-US" sz="32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  <a:hlinkClick r:id="rId2"/>
              </a:rPr>
              <a:t>www.w3schools.com</a:t>
            </a:r>
            <a:r>
              <a:rPr lang="en-US" sz="32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</a:p>
          <a:p>
            <a:pPr algn="l" rtl="0"/>
            <a:r>
              <a:rPr lang="en-US" sz="32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https://www.geeksforgeeks.org.</a:t>
            </a:r>
          </a:p>
          <a:p>
            <a:pPr algn="l" rtl="0"/>
            <a:r>
              <a:rPr lang="en-US" sz="32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https://chat.openai.com.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  <a:p>
            <a:pPr algn="l" rtl="0"/>
            <a:r>
              <a:rPr lang="en-US" sz="32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https://github.com.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tabLst/>
              <a:defRPr/>
            </a:pPr>
            <a:r>
              <a:rPr lang="en-US" sz="32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https:// devdocs.io.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397750" y="908908"/>
            <a:ext cx="8077200" cy="489621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1</a:t>
            </a:r>
            <a:r>
              <a:rPr lang="en-US" sz="2400" b="1" dirty="0">
                <a:solidFill>
                  <a:schemeClr val="dk1"/>
                </a:solidFill>
              </a:rPr>
              <a:t>. “PHP and </a:t>
            </a:r>
            <a:r>
              <a:rPr lang="en-US" sz="2400" b="1" dirty="0" err="1">
                <a:solidFill>
                  <a:schemeClr val="dk1"/>
                </a:solidFill>
              </a:rPr>
              <a:t>mysql</a:t>
            </a:r>
            <a:r>
              <a:rPr lang="en-US" sz="2400" b="1" dirty="0">
                <a:solidFill>
                  <a:schemeClr val="dk1"/>
                </a:solidFill>
              </a:rPr>
              <a:t> web development”-</a:t>
            </a:r>
            <a:r>
              <a:rPr lang="en-US" sz="2400" b="1" dirty="0" err="1">
                <a:solidFill>
                  <a:schemeClr val="dk1"/>
                </a:solidFill>
              </a:rPr>
              <a:t>luke</a:t>
            </a:r>
            <a:r>
              <a:rPr lang="en-US" sz="2400" b="1" dirty="0">
                <a:solidFill>
                  <a:schemeClr val="dk1"/>
                </a:solidFill>
              </a:rPr>
              <a:t> welling and </a:t>
            </a:r>
            <a:r>
              <a:rPr lang="en-US" sz="2400" b="1" dirty="0" err="1">
                <a:solidFill>
                  <a:schemeClr val="dk1"/>
                </a:solidFill>
              </a:rPr>
              <a:t>laur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thomson-addison</a:t>
            </a:r>
            <a:r>
              <a:rPr lang="en-US" sz="2400" b="1" dirty="0">
                <a:solidFill>
                  <a:schemeClr val="dk1"/>
                </a:solidFill>
              </a:rPr>
              <a:t> –wesley-5</a:t>
            </a:r>
            <a:r>
              <a:rPr lang="en-US" sz="2400" b="1" baseline="30000" dirty="0">
                <a:solidFill>
                  <a:schemeClr val="dk1"/>
                </a:solidFill>
              </a:rPr>
              <a:t>th</a:t>
            </a:r>
            <a:r>
              <a:rPr lang="en-US" sz="2400" b="1" dirty="0">
                <a:solidFill>
                  <a:schemeClr val="dk1"/>
                </a:solidFill>
              </a:rPr>
              <a:t> edition-2016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2.”Modern PHP”- josh </a:t>
            </a:r>
            <a:r>
              <a:rPr lang="en-US" sz="2400" b="1" dirty="0" err="1">
                <a:solidFill>
                  <a:schemeClr val="dk1"/>
                </a:solidFill>
              </a:rPr>
              <a:t>lockhart-o’Reily</a:t>
            </a:r>
            <a:r>
              <a:rPr lang="en-US" sz="2400" b="1" dirty="0">
                <a:solidFill>
                  <a:schemeClr val="dk1"/>
                </a:solidFill>
              </a:rPr>
              <a:t> Media- 1</a:t>
            </a:r>
            <a:r>
              <a:rPr lang="en-US" sz="2400" b="1" baseline="30000" dirty="0">
                <a:solidFill>
                  <a:schemeClr val="dk1"/>
                </a:solidFill>
              </a:rPr>
              <a:t>st</a:t>
            </a:r>
            <a:r>
              <a:rPr lang="en-US" sz="2400" b="1" dirty="0">
                <a:solidFill>
                  <a:schemeClr val="dk1"/>
                </a:solidFill>
              </a:rPr>
              <a:t> edition-2015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3.”PHP: The complete Reference”-steven </a:t>
            </a:r>
            <a:r>
              <a:rPr lang="en-US" sz="2400" b="1" dirty="0" err="1">
                <a:solidFill>
                  <a:schemeClr val="dk1"/>
                </a:solidFill>
              </a:rPr>
              <a:t>holzner-McGraw-hill</a:t>
            </a:r>
            <a:r>
              <a:rPr lang="en-US" sz="2400" b="1" dirty="0">
                <a:solidFill>
                  <a:schemeClr val="dk1"/>
                </a:solidFill>
              </a:rPr>
              <a:t> education-1</a:t>
            </a:r>
            <a:r>
              <a:rPr lang="en-US" sz="2400" b="1" baseline="30000" dirty="0">
                <a:solidFill>
                  <a:schemeClr val="dk1"/>
                </a:solidFill>
              </a:rPr>
              <a:t>st</a:t>
            </a:r>
            <a:r>
              <a:rPr lang="en-US" sz="2400" b="1" dirty="0">
                <a:solidFill>
                  <a:schemeClr val="dk1"/>
                </a:solidFill>
              </a:rPr>
              <a:t> edition-2008.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4. “Eloquent </a:t>
            </a:r>
            <a:r>
              <a:rPr lang="en-US" sz="2400" b="1" dirty="0" err="1">
                <a:solidFill>
                  <a:schemeClr val="dk1"/>
                </a:solidFill>
              </a:rPr>
              <a:t>Javascript</a:t>
            </a:r>
            <a:r>
              <a:rPr lang="en-US" sz="2400" b="1" dirty="0">
                <a:solidFill>
                  <a:schemeClr val="dk1"/>
                </a:solidFill>
              </a:rPr>
              <a:t>”-Marijn </a:t>
            </a:r>
            <a:r>
              <a:rPr lang="en-US" sz="2400" b="1" dirty="0" err="1">
                <a:solidFill>
                  <a:schemeClr val="dk1"/>
                </a:solidFill>
              </a:rPr>
              <a:t>haverbeke</a:t>
            </a:r>
            <a:r>
              <a:rPr lang="en-US" sz="2400" b="1" dirty="0">
                <a:solidFill>
                  <a:schemeClr val="dk1"/>
                </a:solidFill>
              </a:rPr>
              <a:t> –n/a-3</a:t>
            </a:r>
            <a:r>
              <a:rPr lang="en-US" sz="2400" b="1" baseline="30000" dirty="0">
                <a:solidFill>
                  <a:schemeClr val="dk1"/>
                </a:solidFill>
              </a:rPr>
              <a:t>rd</a:t>
            </a:r>
            <a:r>
              <a:rPr lang="en-US" sz="2400" b="1" dirty="0">
                <a:solidFill>
                  <a:schemeClr val="dk1"/>
                </a:solidFill>
              </a:rPr>
              <a:t>  edition-2020.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5. “</a:t>
            </a:r>
            <a:r>
              <a:rPr lang="en-US" sz="2400" b="1" dirty="0" err="1">
                <a:solidFill>
                  <a:schemeClr val="dk1"/>
                </a:solidFill>
              </a:rPr>
              <a:t>JavaScript:The</a:t>
            </a:r>
            <a:r>
              <a:rPr lang="en-US" sz="2400" b="1" dirty="0">
                <a:solidFill>
                  <a:schemeClr val="dk1"/>
                </a:solidFill>
              </a:rPr>
              <a:t> definitive guide”-David Flanagan-</a:t>
            </a:r>
            <a:r>
              <a:rPr lang="en-US" sz="2400" b="1" dirty="0" err="1">
                <a:solidFill>
                  <a:schemeClr val="dk1"/>
                </a:solidFill>
              </a:rPr>
              <a:t>o’Reily</a:t>
            </a:r>
            <a:r>
              <a:rPr lang="en-US" sz="2400" b="1" dirty="0">
                <a:solidFill>
                  <a:schemeClr val="dk1"/>
                </a:solidFill>
              </a:rPr>
              <a:t> Media- 7</a:t>
            </a:r>
            <a:r>
              <a:rPr lang="en-US" sz="2400" b="1" baseline="30000" dirty="0">
                <a:solidFill>
                  <a:schemeClr val="dk1"/>
                </a:solidFill>
              </a:rPr>
              <a:t>th</a:t>
            </a:r>
            <a:r>
              <a:rPr lang="en-US" sz="2400" b="1" dirty="0">
                <a:solidFill>
                  <a:schemeClr val="dk1"/>
                </a:solidFill>
              </a:rPr>
              <a:t> edition-2020</a:t>
            </a:r>
          </a:p>
          <a:p>
            <a:pPr marL="0" lvl="0" indent="0">
              <a:spcAft>
                <a:spcPts val="1600"/>
              </a:spcAft>
              <a:buNone/>
            </a:pPr>
            <a:endParaRPr lang="en-US" sz="1100" dirty="0">
              <a:solidFill>
                <a:schemeClr val="dk1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2584450" y="0"/>
            <a:ext cx="9677400" cy="10299700"/>
            <a:chOff x="0" y="0"/>
            <a:chExt cx="11818620" cy="58331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8801" y="0"/>
              <a:ext cx="8549729" cy="5695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80000"/>
              <a:ext cx="4306570" cy="276225"/>
            </a:xfrm>
            <a:custGeom>
              <a:avLst/>
              <a:gdLst/>
              <a:ahLst/>
              <a:cxnLst/>
              <a:rect l="l" t="t" r="r" b="b"/>
              <a:pathLst>
                <a:path w="4306570" h="276225">
                  <a:moveTo>
                    <a:pt x="4306174" y="276224"/>
                  </a:moveTo>
                  <a:lnTo>
                    <a:pt x="0" y="276224"/>
                  </a:lnTo>
                  <a:lnTo>
                    <a:pt x="0" y="0"/>
                  </a:lnTo>
                  <a:lnTo>
                    <a:pt x="4306174" y="0"/>
                  </a:lnTo>
                  <a:lnTo>
                    <a:pt x="4306174" y="276224"/>
                  </a:lnTo>
                  <a:close/>
                </a:path>
              </a:pathLst>
            </a:custGeom>
            <a:solidFill>
              <a:srgbClr val="CFC2AB">
                <a:alpha val="584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530" y="0"/>
              <a:ext cx="8553449" cy="583304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350008" y="908908"/>
            <a:ext cx="611129" cy="4469542"/>
          </a:xfrm>
          <a:prstGeom prst="rect">
            <a:avLst/>
          </a:prstGeom>
        </p:spPr>
        <p:txBody>
          <a:bodyPr vert="vert" wrap="square" lIns="0" tIns="134620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1060"/>
              </a:spcBef>
            </a:pPr>
            <a:r>
              <a:rPr lang="en-IN" sz="4700" b="1" spc="490" dirty="0">
                <a:solidFill>
                  <a:srgbClr val="424242"/>
                </a:solidFill>
                <a:latin typeface="Calibri"/>
                <a:cs typeface="Calibri"/>
              </a:rPr>
              <a:t>REFRENCES</a:t>
            </a:r>
            <a:endParaRPr sz="4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8593" y="1005579"/>
            <a:ext cx="2228850" cy="8115300"/>
          </a:xfrm>
          <a:custGeom>
            <a:avLst/>
            <a:gdLst/>
            <a:ahLst/>
            <a:cxnLst/>
            <a:rect l="l" t="t" r="r" b="b"/>
            <a:pathLst>
              <a:path w="2228850" h="8115300">
                <a:moveTo>
                  <a:pt x="0" y="8115299"/>
                </a:moveTo>
                <a:lnTo>
                  <a:pt x="0" y="0"/>
                </a:lnTo>
                <a:lnTo>
                  <a:pt x="2228849" y="0"/>
                </a:lnTo>
                <a:lnTo>
                  <a:pt x="2228849" y="8115299"/>
                </a:lnTo>
                <a:lnTo>
                  <a:pt x="0" y="8115299"/>
                </a:lnTo>
                <a:close/>
              </a:path>
            </a:pathLst>
          </a:custGeom>
          <a:solidFill>
            <a:srgbClr val="8F816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683750" y="-488950"/>
            <a:ext cx="11659857" cy="11277600"/>
            <a:chOff x="3896399" y="1075344"/>
            <a:chExt cx="14391600" cy="81234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6399" y="1083500"/>
              <a:ext cx="14391530" cy="8115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5659" y="1075344"/>
              <a:ext cx="14382340" cy="81010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29825" y="1623809"/>
            <a:ext cx="846386" cy="6878841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IN" sz="5500" dirty="0">
                <a:solidFill>
                  <a:schemeClr val="bg1"/>
                </a:solidFill>
                <a:latin typeface="Calibri"/>
                <a:cs typeface="Calibri"/>
              </a:rPr>
              <a:t>CONCLUSION</a:t>
            </a:r>
            <a:endParaRPr sz="55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7FA90-DC69-B55F-631E-12B0C25AD5FA}"/>
              </a:ext>
            </a:extLst>
          </p:cNvPr>
          <p:cNvSpPr txBox="1"/>
          <p:nvPr/>
        </p:nvSpPr>
        <p:spPr>
          <a:xfrm>
            <a:off x="3879745" y="1623809"/>
            <a:ext cx="5811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5565" marR="70485" algn="just">
              <a:spcBef>
                <a:spcPts val="815"/>
              </a:spcBef>
            </a:pP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online sports </a:t>
            </a:r>
            <a:r>
              <a:rPr lang="en-US" sz="2400" b="1" spc="4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Attendance</a:t>
            </a:r>
            <a:r>
              <a:rPr lang="en-US" sz="2400" b="1" spc="21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en-US" sz="2400" b="1" spc="5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400" b="1" spc="7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400" b="1" spc="9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en-US" sz="2400" b="1" spc="9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meets</a:t>
            </a:r>
            <a:r>
              <a:rPr lang="en-US" sz="2400" b="1" spc="18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6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sz="2400" b="1" spc="1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9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400" b="1" spc="1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en-US" sz="2400" b="1" spc="16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400" b="1" spc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2400" b="1" spc="9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lang="en-US" sz="2400" b="1" spc="14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developed.</a:t>
            </a:r>
            <a:r>
              <a:rPr lang="en-US" sz="2400" b="1" spc="22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12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400" b="1" spc="4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2400" b="1" spc="9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reached</a:t>
            </a:r>
            <a:r>
              <a:rPr lang="en-US" sz="2400" b="1" spc="15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spc="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steady</a:t>
            </a:r>
            <a:r>
              <a:rPr lang="en-US" sz="2400" b="1" spc="8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2400" b="1" spc="3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2400" b="1" spc="15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2400" b="1" spc="4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bugs</a:t>
            </a:r>
            <a:r>
              <a:rPr lang="en-US" sz="2400" b="1" spc="8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en-US" sz="2400" b="1" spc="9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been eliminated.</a:t>
            </a:r>
            <a:r>
              <a:rPr lang="en-US" sz="2400" b="1" spc="24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400" b="1" spc="18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400" b="1" spc="12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operated</a:t>
            </a:r>
            <a:r>
              <a:rPr lang="en-US" sz="2400" b="1" spc="16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sz="2400" b="1" spc="16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spc="11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US" sz="2400" b="1" spc="18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en-US" sz="2400" b="1" spc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b="1" spc="9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sz="2400" b="1" spc="17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spc="18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2400" b="1" spc="9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13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teachers</a:t>
            </a:r>
            <a:r>
              <a:rPr lang="en-US" sz="2400" b="1" spc="23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spc="10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400" b="1" spc="2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associated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400" b="1" spc="21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24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400" b="1" spc="11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understands</a:t>
            </a:r>
            <a:r>
              <a:rPr lang="en-US" sz="2400" b="1" spc="28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en-US" sz="2400" b="1" spc="16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advantage.</a:t>
            </a:r>
            <a:r>
              <a:rPr lang="en-US" sz="2400" b="1" spc="24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22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400" b="1" spc="11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solves</a:t>
            </a:r>
            <a:r>
              <a:rPr lang="en-US" sz="2400" b="1" spc="12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spc="17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problem.</a:t>
            </a:r>
            <a:r>
              <a:rPr lang="en-US" sz="2400" b="1" spc="27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400" b="1" spc="-3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n-US" sz="2400" b="1" spc="20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intended</a:t>
            </a:r>
            <a:r>
              <a:rPr lang="en-US" sz="2400" b="1" spc="26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400" b="1" spc="25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r>
              <a:rPr lang="en-US" sz="2400" b="1" spc="17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4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  </a:t>
            </a:r>
            <a:r>
              <a:rPr lang="en-US" sz="2400" b="1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specification.</a:t>
            </a: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4948119"/>
            <a:ext cx="4356099" cy="129137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Cadets can typically use the portal to submit necessary documents, reports, and streamlining administrative processes.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6598843"/>
            <a:ext cx="9304655" cy="2676525"/>
            <a:chOff x="0" y="6598843"/>
            <a:chExt cx="9304655" cy="2676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07" y="6600699"/>
              <a:ext cx="9155493" cy="26062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598843"/>
              <a:ext cx="9304223" cy="267652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68467" y="3838946"/>
            <a:ext cx="9209405" cy="2609850"/>
            <a:chOff x="5268467" y="3838946"/>
            <a:chExt cx="9209405" cy="26098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6849" y="3871590"/>
              <a:ext cx="9201001" cy="25750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8467" y="3838946"/>
              <a:ext cx="9143999" cy="260984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-110778" y="1024333"/>
            <a:ext cx="7958277" cy="2678430"/>
            <a:chOff x="0" y="1007944"/>
            <a:chExt cx="9201150" cy="267843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80000"/>
              <a:ext cx="9201001" cy="2606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29" y="1007944"/>
              <a:ext cx="9143999" cy="26765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-130009" y="3896289"/>
            <a:ext cx="5429250" cy="793807"/>
          </a:xfrm>
          <a:prstGeom prst="rect">
            <a:avLst/>
          </a:prstGeom>
          <a:solidFill>
            <a:srgbClr val="8F8169">
              <a:alpha val="61959"/>
            </a:srgbClr>
          </a:solidFill>
        </p:spPr>
        <p:txBody>
          <a:bodyPr vert="horz" wrap="square" lIns="0" tIns="298450" rIns="0" bIns="0" rtlCol="0">
            <a:spAutoFit/>
          </a:bodyPr>
          <a:lstStyle/>
          <a:p>
            <a:pPr marL="481330" algn="ctr">
              <a:lnSpc>
                <a:spcPct val="100000"/>
              </a:lnSpc>
              <a:spcBef>
                <a:spcPts val="2350"/>
              </a:spcBef>
            </a:pPr>
            <a:r>
              <a:rPr lang="en-US" sz="3200" b="1" dirty="0">
                <a:solidFill>
                  <a:schemeClr val="tx1"/>
                </a:solidFill>
              </a:rPr>
              <a:t>Document Submission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sz="315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83550" y="2155112"/>
            <a:ext cx="4918341" cy="1295868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portal enables the  SPORTS ATTENDDANCE management and events, from event creation and registration to participant tracking and reporting.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47499" y="1079999"/>
            <a:ext cx="5429250" cy="788036"/>
          </a:xfrm>
          <a:prstGeom prst="rect">
            <a:avLst/>
          </a:prstGeom>
          <a:solidFill>
            <a:srgbClr val="8F8169">
              <a:alpha val="61959"/>
            </a:srgbClr>
          </a:solidFill>
        </p:spPr>
        <p:txBody>
          <a:bodyPr vert="horz" wrap="square" lIns="0" tIns="292735" rIns="0" bIns="0" rtlCol="0">
            <a:spAutoFit/>
          </a:bodyPr>
          <a:lstStyle/>
          <a:p>
            <a:pPr marR="426084" algn="ctr">
              <a:lnSpc>
                <a:spcPct val="100000"/>
              </a:lnSpc>
              <a:spcBef>
                <a:spcPts val="2305"/>
              </a:spcBef>
            </a:pPr>
            <a:r>
              <a:rPr lang="en-US" sz="3200" b="1" dirty="0">
                <a:solidFill>
                  <a:schemeClr val="tx1"/>
                </a:solidFill>
              </a:rPr>
              <a:t>Event Management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34156" y="7688563"/>
            <a:ext cx="7921994" cy="1906932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portal typically includes user and admin control features, ensuring that access is restricted to authorized individuals and that administrators can manage user accounts and permissions.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Updates and Announcements: Regular updates and announcements are made available to keep cadets and administrators informed about the latest developments and events.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534156" y="6661061"/>
            <a:ext cx="5429250" cy="813043"/>
          </a:xfrm>
          <a:prstGeom prst="rect">
            <a:avLst/>
          </a:prstGeom>
          <a:solidFill>
            <a:srgbClr val="8F8169">
              <a:alpha val="61959"/>
            </a:srgbClr>
          </a:solidFill>
        </p:spPr>
        <p:txBody>
          <a:bodyPr vert="horz" wrap="square" lIns="0" tIns="317500" rIns="0" bIns="0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User and Admin Control</a:t>
            </a:r>
            <a:r>
              <a:rPr lang="en-US" sz="3200" dirty="0">
                <a:solidFill>
                  <a:schemeClr val="tx1"/>
                </a:solidFill>
              </a:rPr>
              <a:t>: </a:t>
            </a:r>
            <a:endParaRPr sz="315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7126994" y="1270768"/>
            <a:ext cx="10481556" cy="5575181"/>
          </a:xfrm>
          <a:prstGeom prst="rect">
            <a:avLst/>
          </a:prstGeom>
          <a:solidFill>
            <a:srgbClr val="8F8169">
              <a:alpha val="61959"/>
            </a:srgbClr>
          </a:solidFill>
        </p:spPr>
        <p:txBody>
          <a:bodyPr vert="horz" wrap="square" lIns="0" tIns="255270" rIns="0" bIns="0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Efficient Attendance Tracking: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system offers efficient and accurate attendance tracking for both participants and spectators, and a check-ins.</a:t>
            </a:r>
            <a:endParaRPr lang="en-I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Real-time Updates: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system ensures that attendance data is updated in real-time, empowering organizers with the ability to make informed decisions and plan events effectively.</a:t>
            </a:r>
            <a:endParaRPr lang="en-I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User-Friendly Interface: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web application and mobile app offer a user-friendly interface, simplifying registration, event creation, and attendance monitoring.</a:t>
            </a:r>
            <a:endParaRPr lang="en-I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50" y="727163"/>
            <a:ext cx="6038849" cy="7924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2690" y="0"/>
            <a:ext cx="17098010" cy="10287000"/>
            <a:chOff x="1190000" y="0"/>
            <a:chExt cx="1709801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5549" y="0"/>
              <a:ext cx="929245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90000" y="2077500"/>
              <a:ext cx="10048875" cy="6715125"/>
            </a:xfrm>
            <a:custGeom>
              <a:avLst/>
              <a:gdLst/>
              <a:ahLst/>
              <a:cxnLst/>
              <a:rect l="l" t="t" r="r" b="b"/>
              <a:pathLst>
                <a:path w="10048875" h="6715125">
                  <a:moveTo>
                    <a:pt x="0" y="6715124"/>
                  </a:moveTo>
                  <a:lnTo>
                    <a:pt x="0" y="0"/>
                  </a:lnTo>
                  <a:lnTo>
                    <a:pt x="10048874" y="0"/>
                  </a:lnTo>
                  <a:lnTo>
                    <a:pt x="10048874" y="6715124"/>
                  </a:lnTo>
                  <a:lnTo>
                    <a:pt x="0" y="6715124"/>
                  </a:lnTo>
                  <a:close/>
                </a:path>
              </a:pathLst>
            </a:custGeom>
            <a:solidFill>
              <a:srgbClr val="8F8169">
                <a:alpha val="6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32548" y="3645202"/>
            <a:ext cx="6555801" cy="2970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600" spc="675" dirty="0"/>
              <a:t>THANK</a:t>
            </a:r>
            <a:r>
              <a:rPr lang="en-IN" sz="9600" spc="675" dirty="0"/>
              <a:t> YOU</a:t>
            </a:r>
            <a:endParaRPr sz="9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36056" y="908900"/>
            <a:ext cx="611129" cy="5612550"/>
          </a:xfrm>
          <a:prstGeom prst="rect">
            <a:avLst/>
          </a:prstGeom>
        </p:spPr>
        <p:txBody>
          <a:bodyPr vert="vert" wrap="square" lIns="0" tIns="13525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1065"/>
              </a:spcBef>
            </a:pPr>
            <a:r>
              <a:rPr lang="en-IN" sz="4700" b="1" spc="465" dirty="0">
                <a:solidFill>
                  <a:srgbClr val="424242"/>
                </a:solidFill>
                <a:latin typeface="Calibri"/>
                <a:cs typeface="Calibri"/>
              </a:rPr>
              <a:t>INTRODUCTION</a:t>
            </a:r>
            <a:endParaRPr sz="47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6573646" cy="10334318"/>
          </a:xfrm>
          <a:custGeom>
            <a:avLst/>
            <a:gdLst/>
            <a:ahLst/>
            <a:cxnLst/>
            <a:rect l="l" t="t" r="r" b="b"/>
            <a:pathLst>
              <a:path w="6450330" h="10282555">
                <a:moveTo>
                  <a:pt x="6449912" y="10282385"/>
                </a:moveTo>
                <a:lnTo>
                  <a:pt x="0" y="10282385"/>
                </a:lnTo>
                <a:lnTo>
                  <a:pt x="0" y="0"/>
                </a:lnTo>
                <a:lnTo>
                  <a:pt x="6449912" y="0"/>
                </a:lnTo>
                <a:lnTo>
                  <a:pt x="6449912" y="10282385"/>
                </a:lnTo>
                <a:close/>
              </a:path>
            </a:pathLst>
          </a:custGeom>
          <a:solidFill>
            <a:srgbClr val="8F81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56700" y="4782992"/>
            <a:ext cx="4829708" cy="820096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IN" sz="2400" b="1" spc="2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NAME: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MS. RANI V 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MCA.,M.Phil.,MEd.,PGDSA.,SET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2957" y="2403613"/>
            <a:ext cx="7692286" cy="772006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80"/>
              </a:spcBef>
            </a:pPr>
            <a:r>
              <a:rPr lang="en-IN" sz="2350" b="1" spc="2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IN" sz="2350" b="1" spc="225" dirty="0">
                <a:solidFill>
                  <a:srgbClr val="4242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SPORTS ATTENDANCE        MANAGEMENT SYSTEM</a:t>
            </a:r>
            <a:endParaRPr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50350" y="3644278"/>
            <a:ext cx="4609002" cy="785471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P.SAHAYOGESHWARAN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ROLLNO: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21CSC132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505" y="6037122"/>
            <a:ext cx="6179734" cy="780342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25"/>
              </a:spcBef>
            </a:pPr>
            <a:r>
              <a:rPr lang="en-IN" sz="2400" b="1" spc="245" dirty="0">
                <a:solidFill>
                  <a:srgbClr val="4242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DEPARTNMENT OF COMPUTER SCIENCE &amp; APPLICATION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20F992-1962-0B2A-8FA0-14234EFBB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9646" y="506740"/>
            <a:ext cx="6565752" cy="937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92950" y="-14133"/>
            <a:ext cx="11395143" cy="10286999"/>
            <a:chOff x="6892856" y="0"/>
            <a:chExt cx="11395143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5051" y="22753"/>
              <a:ext cx="7522799" cy="102642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7872" y="0"/>
              <a:ext cx="8640127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92856" y="8101328"/>
              <a:ext cx="2754867" cy="2185671"/>
            </a:xfrm>
            <a:custGeom>
              <a:avLst/>
              <a:gdLst/>
              <a:ahLst/>
              <a:cxnLst/>
              <a:rect l="l" t="t" r="r" b="b"/>
              <a:pathLst>
                <a:path w="5982969" h="3977639">
                  <a:moveTo>
                    <a:pt x="5982443" y="3977431"/>
                  </a:moveTo>
                  <a:lnTo>
                    <a:pt x="0" y="3977431"/>
                  </a:lnTo>
                  <a:lnTo>
                    <a:pt x="0" y="0"/>
                  </a:lnTo>
                  <a:lnTo>
                    <a:pt x="5982443" y="0"/>
                  </a:lnTo>
                  <a:lnTo>
                    <a:pt x="5982443" y="3977431"/>
                  </a:lnTo>
                  <a:close/>
                </a:path>
              </a:pathLst>
            </a:custGeom>
            <a:solidFill>
              <a:srgbClr val="CFC2AB">
                <a:alpha val="5842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06392" y="501650"/>
            <a:ext cx="8477358" cy="8631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5500" spc="535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</a:t>
            </a:r>
            <a:r>
              <a:rPr lang="en-IN" sz="5500" spc="535" dirty="0">
                <a:solidFill>
                  <a:srgbClr val="424242"/>
                </a:solidFill>
              </a:rPr>
              <a:t> </a:t>
            </a:r>
            <a:r>
              <a:rPr lang="en-IN" sz="5500" spc="535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SPECIFICATION</a:t>
            </a:r>
            <a:br>
              <a:rPr lang="en-IN" sz="5500" spc="535" dirty="0">
                <a:solidFill>
                  <a:srgbClr val="424242"/>
                </a:solidFill>
              </a:rPr>
            </a:br>
            <a:br>
              <a:rPr lang="en-IN" sz="5500" spc="535" dirty="0">
                <a:solidFill>
                  <a:srgbClr val="424242"/>
                </a:solidFill>
              </a:rPr>
            </a:br>
            <a:r>
              <a:rPr lang="en-IN" sz="4000" spc="535" dirty="0">
                <a:solidFill>
                  <a:srgbClr val="FF0000"/>
                </a:solidFill>
              </a:rPr>
              <a:t>TITLE:</a:t>
            </a:r>
            <a:r>
              <a:rPr lang="en-IN" sz="4000" spc="535" dirty="0">
                <a:solidFill>
                  <a:srgbClr val="424242"/>
                </a:solidFill>
              </a:rPr>
              <a:t>ONLINE SPORTS ATTENDANCE MANAGEMENT SYSTEM</a:t>
            </a:r>
            <a:br>
              <a:rPr lang="en-IN" sz="5500" spc="535" dirty="0">
                <a:solidFill>
                  <a:srgbClr val="424242"/>
                </a:solidFill>
              </a:rPr>
            </a:br>
            <a:br>
              <a:rPr lang="en-IN" sz="5500" spc="535" dirty="0">
                <a:solidFill>
                  <a:srgbClr val="424242"/>
                </a:solidFill>
              </a:rPr>
            </a:br>
            <a:r>
              <a:rPr lang="en-IN" sz="5500" spc="535" dirty="0">
                <a:solidFill>
                  <a:srgbClr val="FF0000"/>
                </a:solidFill>
              </a:rPr>
              <a:t>PLATFORM:</a:t>
            </a:r>
            <a:r>
              <a:rPr lang="en-IN" sz="5500" b="0" spc="535" dirty="0">
                <a:solidFill>
                  <a:srgbClr val="424242"/>
                </a:solidFill>
              </a:rPr>
              <a:t>WINDOWS</a:t>
            </a:r>
            <a:br>
              <a:rPr lang="en-IN" sz="5500" spc="535" dirty="0">
                <a:solidFill>
                  <a:srgbClr val="424242"/>
                </a:solidFill>
              </a:rPr>
            </a:br>
            <a:r>
              <a:rPr lang="en-IN" sz="5500" spc="535" dirty="0">
                <a:solidFill>
                  <a:srgbClr val="FF0000"/>
                </a:solidFill>
              </a:rPr>
              <a:t>FRONTEND:</a:t>
            </a:r>
            <a:r>
              <a:rPr lang="en-IN" sz="5500" b="0" spc="535" dirty="0">
                <a:solidFill>
                  <a:srgbClr val="424242"/>
                </a:solidFill>
              </a:rPr>
              <a:t>PHP</a:t>
            </a:r>
            <a:br>
              <a:rPr lang="en-IN" sz="5500" spc="535" dirty="0">
                <a:solidFill>
                  <a:srgbClr val="424242"/>
                </a:solidFill>
              </a:rPr>
            </a:br>
            <a:r>
              <a:rPr lang="en-IN" sz="5500" spc="535" dirty="0">
                <a:solidFill>
                  <a:srgbClr val="FF0000"/>
                </a:solidFill>
              </a:rPr>
              <a:t>BACKEND:</a:t>
            </a:r>
            <a:r>
              <a:rPr lang="en-IN" sz="5500" b="0" spc="535" dirty="0">
                <a:solidFill>
                  <a:srgbClr val="424242"/>
                </a:solidFill>
              </a:rPr>
              <a:t>MYSQL</a:t>
            </a:r>
            <a:br>
              <a:rPr lang="en-IN" sz="5500" spc="535" dirty="0">
                <a:solidFill>
                  <a:srgbClr val="424242"/>
                </a:solidFill>
              </a:rPr>
            </a:br>
            <a:r>
              <a:rPr lang="en-IN" sz="5500" spc="535" dirty="0">
                <a:solidFill>
                  <a:srgbClr val="FF0000"/>
                </a:solidFill>
              </a:rPr>
              <a:t>IDE:</a:t>
            </a:r>
            <a:r>
              <a:rPr lang="en-IN" sz="5500" b="0" spc="535" dirty="0">
                <a:solidFill>
                  <a:srgbClr val="424242"/>
                </a:solidFill>
              </a:rPr>
              <a:t>VISUAL STUDIO</a:t>
            </a:r>
            <a:endParaRPr sz="5500" b="0" dirty="0"/>
          </a:p>
        </p:txBody>
      </p:sp>
      <p:sp>
        <p:nvSpPr>
          <p:cNvPr id="9" name="object 9"/>
          <p:cNvSpPr/>
          <p:nvPr/>
        </p:nvSpPr>
        <p:spPr>
          <a:xfrm>
            <a:off x="0" y="3154999"/>
            <a:ext cx="725170" cy="3977640"/>
          </a:xfrm>
          <a:custGeom>
            <a:avLst/>
            <a:gdLst/>
            <a:ahLst/>
            <a:cxnLst/>
            <a:rect l="l" t="t" r="r" b="b"/>
            <a:pathLst>
              <a:path w="725170" h="3977640">
                <a:moveTo>
                  <a:pt x="724941" y="3977431"/>
                </a:moveTo>
                <a:lnTo>
                  <a:pt x="0" y="3977431"/>
                </a:lnTo>
                <a:lnTo>
                  <a:pt x="0" y="0"/>
                </a:lnTo>
                <a:lnTo>
                  <a:pt x="724941" y="0"/>
                </a:lnTo>
                <a:lnTo>
                  <a:pt x="724941" y="3977431"/>
                </a:lnTo>
                <a:close/>
              </a:path>
            </a:pathLst>
          </a:custGeom>
          <a:solidFill>
            <a:srgbClr val="CFC2AB">
              <a:alpha val="584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60811" y="967528"/>
            <a:ext cx="1278235" cy="6984515"/>
          </a:xfrm>
          <a:prstGeom prst="rect">
            <a:avLst/>
          </a:prstGeom>
        </p:spPr>
        <p:txBody>
          <a:bodyPr vert="vert" wrap="square" lIns="0" tIns="134620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1060"/>
              </a:spcBef>
            </a:pPr>
            <a:r>
              <a:rPr lang="en-IN" sz="6600" dirty="0">
                <a:latin typeface="Calibri"/>
                <a:cs typeface="Calibri"/>
              </a:rPr>
              <a:t>SCOPE AND OBJECTIVES</a:t>
            </a:r>
            <a:endParaRPr sz="66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265000"/>
            <a:ext cx="7210425" cy="5019675"/>
          </a:xfrm>
          <a:custGeom>
            <a:avLst/>
            <a:gdLst/>
            <a:ahLst/>
            <a:cxnLst/>
            <a:rect l="l" t="t" r="r" b="b"/>
            <a:pathLst>
              <a:path w="7210425" h="5019675">
                <a:moveTo>
                  <a:pt x="7210425" y="5019674"/>
                </a:moveTo>
                <a:lnTo>
                  <a:pt x="0" y="5019674"/>
                </a:lnTo>
                <a:lnTo>
                  <a:pt x="0" y="0"/>
                </a:lnTo>
                <a:lnTo>
                  <a:pt x="7210425" y="0"/>
                </a:lnTo>
                <a:lnTo>
                  <a:pt x="7210425" y="5019674"/>
                </a:lnTo>
                <a:close/>
              </a:path>
            </a:pathLst>
          </a:custGeom>
          <a:solidFill>
            <a:srgbClr val="8F81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2143" y="425451"/>
            <a:ext cx="6538408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3200" b="1" spc="31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PROBLEM: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800" spc="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800" spc="26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developed</a:t>
            </a:r>
            <a:r>
              <a:rPr lang="en-US" sz="2800" spc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  reduce</a:t>
            </a:r>
            <a:r>
              <a:rPr lang="en-US" sz="2800" spc="2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3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lang="en-US" sz="2800" spc="9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en-US" sz="2800" spc="1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800" spc="1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en-US" sz="2800" spc="4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redundant</a:t>
            </a:r>
            <a:r>
              <a:rPr lang="en-US" sz="2800" spc="14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r>
              <a:rPr lang="en-US" sz="2800" spc="2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800" spc="26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maintaining</a:t>
            </a:r>
            <a:r>
              <a:rPr lang="en-US" sz="2800" spc="10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attendance</a:t>
            </a:r>
            <a:r>
              <a:rPr lang="en-US" sz="2800" spc="10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manuall</a:t>
            </a:r>
            <a:r>
              <a:rPr lang="en-US" sz="2800" spc="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dirty="0">
                <a:solidFill>
                  <a:srgbClr val="3D3D3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spc="205" dirty="0">
                <a:solidFill>
                  <a:srgbClr val="3D3D3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800" spc="8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sz="2800" spc="15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  <a:r>
              <a:rPr lang="en-US" sz="2800" spc="17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lang="en-US" sz="2800" spc="11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2800" spc="13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generated.</a:t>
            </a:r>
            <a:r>
              <a:rPr lang="en-US" sz="2800" spc="19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7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800" spc="3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800" spc="5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800" spc="15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en-US" sz="2800" spc="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weekly</a:t>
            </a:r>
            <a:r>
              <a:rPr lang="en-US" sz="2800" spc="5" dirty="0">
                <a:solidFill>
                  <a:srgbClr val="3D3D3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spc="55" dirty="0">
                <a:solidFill>
                  <a:srgbClr val="3D3D3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consolidate</a:t>
            </a:r>
            <a:r>
              <a:rPr lang="en-US" sz="2800" spc="10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US" sz="2800" spc="16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US" sz="2800" spc="2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2800" spc="5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1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attendance.</a:t>
            </a:r>
            <a:r>
              <a:rPr lang="en-US" sz="2800" spc="17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800" spc="8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10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attendances</a:t>
            </a:r>
            <a:r>
              <a:rPr lang="en-US" sz="2800" spc="19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800" spc="9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maintained</a:t>
            </a:r>
            <a:r>
              <a:rPr lang="en-US" sz="2800" spc="25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800" spc="8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registers</a:t>
            </a:r>
            <a:r>
              <a:rPr lang="en-US" sz="2800" spc="21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800" spc="9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2800" spc="11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lang="en-US" sz="2800" spc="15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spc="6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tough</a:t>
            </a:r>
            <a:r>
              <a:rPr lang="en-US" sz="2800" spc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en-US" sz="2800" spc="17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800" spc="12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800" spc="13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800" spc="16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staff</a:t>
            </a:r>
            <a:r>
              <a:rPr lang="en-US" sz="2800" spc="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800" spc="13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lang="en-US" sz="2800" spc="19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800" spc="19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2800" spc="11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time.</a:t>
            </a:r>
            <a:r>
              <a:rPr lang="en-US" sz="2800" spc="15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en-US" sz="2800" spc="15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1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800" spc="12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800" spc="5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lang="en-US" sz="2800" spc="2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2800" spc="1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retrieve</a:t>
            </a:r>
            <a:r>
              <a:rPr lang="en-US" sz="2800" spc="16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13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sz="2800" spc="14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US" sz="2800" spc="9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needed.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sz="35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5000" y="0"/>
            <a:ext cx="7210425" cy="5324535"/>
          </a:xfrm>
          <a:prstGeom prst="rect">
            <a:avLst/>
          </a:prstGeom>
          <a:solidFill>
            <a:srgbClr val="8F816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3000" b="1" spc="29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algn="l"/>
            <a:r>
              <a:rPr lang="en-IN" sz="3000" b="1" spc="29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developed to provide automation for the daily attendance</a:t>
            </a:r>
          </a:p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the students and teachers. The purpose of this system is to help.</a:t>
            </a:r>
          </a:p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the attendance monitoring system for students and teachers. With the system created</a:t>
            </a:r>
          </a:p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a user-friendly.</a:t>
            </a:r>
          </a:p>
          <a:p>
            <a:pPr algn="l"/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071" y="5459690"/>
            <a:ext cx="6718552" cy="33355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l"/>
            <a:r>
              <a:rPr lang="en-US" sz="3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and Merits</a:t>
            </a:r>
            <a:endParaRPr lang="en-US" sz="3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 the applications and advantages of the proposed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system benefits various stakeholders, including organizers, participants, and spectators.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22496" y="5241583"/>
            <a:ext cx="7210424" cy="5091137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algn="l"/>
            <a: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  <a:t>Scope (Lifetime of Usability)</a:t>
            </a:r>
          </a:p>
          <a:p>
            <a:pPr algn="l"/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-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2800" spc="14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2800" spc="8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spc="3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n-US" sz="2800" spc="6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vast</a:t>
            </a:r>
            <a:r>
              <a:rPr lang="en-US" sz="2800" spc="15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en-US" sz="2800" spc="1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800" spc="4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future.</a:t>
            </a:r>
            <a:r>
              <a:rPr lang="en-US" sz="2800" spc="5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2800" spc="17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800" spc="6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2800" spc="13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implemented</a:t>
            </a:r>
            <a:r>
              <a:rPr lang="en-US" sz="2800" spc="18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2800" spc="8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intranet</a:t>
            </a:r>
            <a:r>
              <a:rPr lang="en-US" sz="2800" spc="15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800" spc="5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future.</a:t>
            </a:r>
            <a:r>
              <a:rPr lang="en-US" sz="2800" spc="5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800" spc="8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2800" spc="5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lang="en-US" sz="2800" spc="2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800" spc="6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near</a:t>
            </a:r>
            <a:r>
              <a:rPr lang="en-US" sz="2800" spc="1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 sz="2800" spc="10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800" spc="5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800" spc="5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US" sz="2800" spc="10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US" sz="2800" spc="2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800" spc="5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15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en-US" sz="2800" spc="7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arises,</a:t>
            </a:r>
            <a:r>
              <a:rPr lang="en-US" sz="2800" spc="12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800" spc="9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800" spc="1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800" spc="6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n-US" sz="2800" spc="8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  <a:r>
              <a:rPr lang="en-US" sz="2800" spc="17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800" spc="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800" spc="19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expansion.</a:t>
            </a:r>
            <a:r>
              <a:rPr lang="en-US" sz="2800" spc="1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800" spc="28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24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en-US" sz="2800" spc="12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800" spc="24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800" spc="19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2800" spc="9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en-US" sz="2800" spc="19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r>
              <a:rPr lang="en-US" sz="2800" spc="28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ready</a:t>
            </a:r>
            <a:r>
              <a:rPr lang="en-US" sz="2800" spc="26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800" spc="2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en-US" sz="2800" spc="24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2800" spc="1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2800" spc="1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800" spc="20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en-US" sz="2800" spc="26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lang="en-US" sz="2800" spc="19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800" spc="22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  <a:r>
              <a:rPr lang="en-US" sz="2800" spc="27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800" spc="22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hence</a:t>
            </a:r>
            <a:r>
              <a:rPr lang="en-US" sz="2800" spc="28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2800" spc="18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spc="17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entire</a:t>
            </a:r>
            <a:r>
              <a:rPr lang="en-US" sz="2800" spc="16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en-US" sz="2800" spc="25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800" spc="20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spc="23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en-US" sz="2800" spc="195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better,</a:t>
            </a:r>
            <a:r>
              <a:rPr lang="en-US" sz="2800" spc="26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en-US" sz="2800" spc="22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800" spc="225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sz="2800" spc="17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3232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 </a:t>
            </a:r>
            <a:r>
              <a:rPr lang="en-US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manner.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3600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B7B51F-254A-7BAC-9B7F-FB9432484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14681986" y="6386629"/>
            <a:ext cx="4095750" cy="2340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46386"/>
            <a:ext cx="9111615" cy="8996045"/>
            <a:chOff x="0" y="534876"/>
            <a:chExt cx="9111615" cy="8996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849" y="542750"/>
              <a:ext cx="8448674" cy="89878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463" y="534876"/>
              <a:ext cx="8334374" cy="89820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44979"/>
              <a:ext cx="2343149" cy="21050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89179" y="196850"/>
            <a:ext cx="6207760" cy="1611210"/>
          </a:xfrm>
          <a:prstGeom prst="rect">
            <a:avLst/>
          </a:prstGeom>
          <a:solidFill>
            <a:srgbClr val="8F8169"/>
          </a:solidFill>
        </p:spPr>
        <p:txBody>
          <a:bodyPr vert="horz" wrap="square" lIns="0" tIns="34988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1060"/>
              </a:spcBef>
            </a:pPr>
            <a:r>
              <a:rPr lang="en-IN" sz="6000" dirty="0">
                <a:latin typeface="Calibri"/>
                <a:cs typeface="Calibri"/>
              </a:rPr>
              <a:t>USE CASE ANALYSIS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36606" y="1808060"/>
            <a:ext cx="8100544" cy="7828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algn="l"/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Participant:</a:t>
            </a: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participant is an individual attending a sports event.</a:t>
            </a: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Operations: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Register for an account.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upcoming sports events.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attendance history.</a:t>
            </a:r>
          </a:p>
          <a:p>
            <a:pPr algn="l"/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Spectator:</a:t>
            </a: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Spectators are individuals attending sports events but without a direct participation role.</a:t>
            </a: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Operations: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Register for an account.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 event information and updates.</a:t>
            </a:r>
          </a:p>
          <a:p>
            <a:pPr algn="l"/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Organizer:</a:t>
            </a: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Organizers are responsible for planning, creating, and managing sports events.</a:t>
            </a: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Operations: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and publish sports events.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 event details, including name, date, time, and location.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 and analyze attendance reports.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Send event notifications to participants and spectators.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01"/>
            <a:ext cx="20504149" cy="10286999"/>
            <a:chOff x="0" y="0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149" y="389355"/>
              <a:ext cx="9209484" cy="95487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20502" y="402056"/>
            <a:ext cx="9567045" cy="9548768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algn="l"/>
            <a:r>
              <a:rPr lang="en-US" sz="2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(Admin):</a:t>
            </a:r>
            <a:endParaRPr lang="en-US" sz="2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 are responsible for system management, user support, and data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Operations: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 user accounts, including registration and access control.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Ensure system security and compliance with data protection regulations.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Provide support for users' technical issues.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Backup and data recovery procedures.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Actor: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Organizer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Operations:</a:t>
            </a:r>
            <a:endParaRPr lang="en-US" sz="2800" b="0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organizer logs in to the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organizer initiates event creation.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collects event details (name, date, time, location).</a:t>
            </a:r>
          </a:p>
          <a:p>
            <a:pPr algn="l"/>
            <a:r>
              <a:rPr lang="en-US" sz="28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 Case  Administrator Manages User Accounts</a:t>
            </a:r>
            <a:endParaRPr lang="en-US" sz="2800" b="0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Actor: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Administrator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Operations:</a:t>
            </a:r>
            <a:endParaRPr lang="en-US" sz="2800" b="0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administrator accesses the system's user management interface.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administrator assists users with technical issues.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administrator conducts regular data backup procedures.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83499"/>
            <a:ext cx="14391530" cy="8115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298450" y="0"/>
            <a:ext cx="18599150" cy="102997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 rot="16200000">
            <a:off x="6388503" y="-301449"/>
            <a:ext cx="1692771" cy="4301262"/>
          </a:xfrm>
          <a:prstGeom prst="rect">
            <a:avLst/>
          </a:prstGeom>
        </p:spPr>
        <p:txBody>
          <a:bodyPr vert="vert" wrap="square" lIns="0" tIns="1778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40"/>
              </a:spcBef>
            </a:pPr>
            <a:r>
              <a:rPr lang="en-IN" sz="5500" b="1" spc="495" dirty="0">
                <a:solidFill>
                  <a:srgbClr val="FFFFFF"/>
                </a:solidFill>
                <a:latin typeface="Calibri"/>
                <a:cs typeface="Calibri"/>
              </a:rPr>
              <a:t>OUTPUT DESIGN</a:t>
            </a:r>
            <a:endParaRPr sz="5500" dirty="0">
              <a:latin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5FE873-BF96-F521-4E20-56F5957505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" y="3028806"/>
            <a:ext cx="6887219" cy="6049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418F6-7B57-ABF3-64EE-B8ECEBDB2E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32" y="3579052"/>
            <a:ext cx="9896308" cy="494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58150" y="7279997"/>
            <a:ext cx="1939289" cy="1855470"/>
          </a:xfrm>
          <a:prstGeom prst="rect">
            <a:avLst/>
          </a:prstGeom>
        </p:spPr>
        <p:txBody>
          <a:bodyPr vert="vert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2000" b="1" spc="106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12000"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A980-1C75-68B8-4B34-8BB484416BB8}"/>
              </a:ext>
            </a:extLst>
          </p:cNvPr>
          <p:cNvSpPr/>
          <p:nvPr/>
        </p:nvSpPr>
        <p:spPr>
          <a:xfrm>
            <a:off x="1511307" y="1695529"/>
            <a:ext cx="634019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STUDENT DETAIL </a:t>
            </a:r>
          </a:p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UPLOAD: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7CCF0-3649-C65F-53E2-3BDB3ED5B814}"/>
              </a:ext>
            </a:extLst>
          </p:cNvPr>
          <p:cNvSpPr/>
          <p:nvPr/>
        </p:nvSpPr>
        <p:spPr>
          <a:xfrm>
            <a:off x="13180713" y="1797050"/>
            <a:ext cx="3608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FAC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ULTY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95954-0AFA-16FA-DD2B-1459A881D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3721154"/>
            <a:ext cx="9185836" cy="4503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2C448-525E-C198-4AAA-B51285D1D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697" y="3471838"/>
            <a:ext cx="6546022" cy="4107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38048" y="3040955"/>
            <a:ext cx="4589101" cy="11041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270" dirty="0">
                <a:solidFill>
                  <a:schemeClr val="tx1"/>
                </a:solidFill>
                <a:latin typeface="Arial Black" panose="020B0A04020102020204" pitchFamily="34" charset="0"/>
              </a:rPr>
              <a:t>SPOTRS SELECTION</a:t>
            </a:r>
            <a:endParaRPr spc="27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242A0E-5B49-7519-02EE-6EE9E18C6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5134649"/>
            <a:ext cx="6629400" cy="42446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9CD80-0939-450C-C01E-BF2E3468782D}"/>
              </a:ext>
            </a:extLst>
          </p:cNvPr>
          <p:cNvSpPr txBox="1"/>
          <p:nvPr/>
        </p:nvSpPr>
        <p:spPr>
          <a:xfrm>
            <a:off x="9759950" y="7124409"/>
            <a:ext cx="91560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ATTENDANCE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6731A-BED9-F81A-529D-0BFEE1344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61" y="577850"/>
            <a:ext cx="73152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932</Words>
  <Application>Microsoft Office PowerPoint</Application>
  <PresentationFormat>Custom</PresentationFormat>
  <Paragraphs>90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Roboto Black</vt:lpstr>
      <vt:lpstr>Söhne</vt:lpstr>
      <vt:lpstr>Times New Roman</vt:lpstr>
      <vt:lpstr>Wingdings</vt:lpstr>
      <vt:lpstr>Office Theme</vt:lpstr>
      <vt:lpstr>ONLINE SPORTS  ATTENDANCE  MANAGEMENT SYSYTEM</vt:lpstr>
      <vt:lpstr>PowerPoint Presentation</vt:lpstr>
      <vt:lpstr>PROJECT SPECIFICATION  TITLE:ONLINE SPORTS ATTENDANCE MANAGEMENT SYSTEM  PLATFORM:WINDOWS FRONTEND:PHP BACKEND:MYSQL IDE:VISUAL STUDIO</vt:lpstr>
      <vt:lpstr>PowerPoint Presentation</vt:lpstr>
      <vt:lpstr>USE CASE ANALYSIS</vt:lpstr>
      <vt:lpstr>PowerPoint Presentation</vt:lpstr>
      <vt:lpstr>PowerPoint Presentation</vt:lpstr>
      <vt:lpstr>PowerPoint Presentation</vt:lpstr>
      <vt:lpstr>SPOTRS SELECTION</vt:lpstr>
      <vt:lpstr>PowerPoint Presentation</vt:lpstr>
      <vt:lpstr>PowerPoint Presentation</vt:lpstr>
      <vt:lpstr>Event Management: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SPORTS  ATTENDANCE  MANAGEMENT SYSYTEM</dc:title>
  <dc:creator>saha r15</dc:creator>
  <cp:lastModifiedBy>saha r15</cp:lastModifiedBy>
  <cp:revision>5</cp:revision>
  <dcterms:created xsi:type="dcterms:W3CDTF">2023-10-14T05:13:47Z</dcterms:created>
  <dcterms:modified xsi:type="dcterms:W3CDTF">2024-01-24T03:16:35Z</dcterms:modified>
</cp:coreProperties>
</file>